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6858000" cy="9902825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10" autoAdjust="0"/>
  </p:normalViewPr>
  <p:slideViewPr>
    <p:cSldViewPr snapToGrid="0">
      <p:cViewPr>
        <p:scale>
          <a:sx n="100" d="100"/>
          <a:sy n="100" d="100"/>
        </p:scale>
        <p:origin x="-2808" y="1344"/>
      </p:cViewPr>
      <p:guideLst>
        <p:guide orient="horz" pos="3119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0798"/>
            <a:ext cx="5143500" cy="34479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1683"/>
            <a:ext cx="5143500" cy="23910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527275"/>
            <a:ext cx="1478756" cy="839284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527275"/>
            <a:ext cx="4350544" cy="839284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023"/>
            <a:ext cx="5915025" cy="41196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7618"/>
            <a:ext cx="5915025" cy="216641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636375"/>
            <a:ext cx="2914650" cy="62837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636375"/>
            <a:ext cx="2914650" cy="62837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275"/>
            <a:ext cx="5915025" cy="19142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427758"/>
            <a:ext cx="2901255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617565"/>
            <a:ext cx="2901255" cy="53208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7758"/>
            <a:ext cx="2915543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7565"/>
            <a:ext cx="2915543" cy="53208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275"/>
            <a:ext cx="5915025" cy="19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6375"/>
            <a:ext cx="5915025" cy="628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79170"/>
            <a:ext cx="2314575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image" Target="../media/image4.png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2450" y="1910080"/>
            <a:ext cx="2995930" cy="2244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ru-RU" altLang="zh-CN" sz="1400" b="1" i="0" dirty="0" smtClean="0">
                <a:solidFill>
                  <a:srgbClr val="0070C0"/>
                </a:solidFill>
                <a:effectLst/>
                <a:cs typeface="+mn-lt"/>
              </a:rPr>
              <a:t>Эффективная автоматизация </a:t>
            </a:r>
            <a:endParaRPr lang="ru-RU" altLang="zh-CN" sz="1400" b="1" dirty="0">
              <a:solidFill>
                <a:srgbClr val="0070C0"/>
              </a:solidFill>
              <a:ea typeface="等线" panose="02010600030101010101" charset="-122"/>
              <a:cs typeface="+mn-lt"/>
            </a:endParaRPr>
          </a:p>
          <a:p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Данная станция предназначена для автоматического культивирования клеток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в флаконах-фабриках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.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Она автоматизирует весь процесс включая: дозирование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,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распределение и слив  жидкости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.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В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основе станции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 находиться камера автоматического культивирования для эффективной обработки материала </a:t>
            </a:r>
            <a:r>
              <a:rPr lang="ru-RU" altLang="zh-CN" sz="1000" dirty="0">
                <a:solidFill>
                  <a:srgbClr val="374151"/>
                </a:solidFill>
                <a:cs typeface="+mn-lt"/>
              </a:rPr>
              <a:t>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и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отдельная передаточная камера которая обеспечивает независимое перемещение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.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В данной системе реализована  адаптивная система транспортировки что позволяет ей действов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ать в большем диапазоне программ.</a:t>
            </a:r>
            <a:endParaRPr lang="zh-CN" altLang="en-US" sz="1000" dirty="0">
              <a:solidFill>
                <a:schemeClr val="tx1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1977" y="4290060"/>
            <a:ext cx="2936875" cy="447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ru-RU" altLang="zh-CN" sz="1400" b="1" i="0" dirty="0" smtClean="0">
                <a:solidFill>
                  <a:srgbClr val="0070C0"/>
                </a:solidFill>
                <a:effectLst/>
                <a:cs typeface="+mn-lt"/>
              </a:rPr>
              <a:t>Преимущества и особенности</a:t>
            </a:r>
            <a:endParaRPr lang="zh-CN" altLang="en-US" sz="1400" b="1" dirty="0">
              <a:solidFill>
                <a:srgbClr val="0070C0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endParaRPr lang="en-US" altLang="zh-CN" sz="1000" b="0" i="0" dirty="0">
              <a:solidFill>
                <a:srgbClr val="374151"/>
              </a:solidFill>
              <a:effectLst/>
              <a:cs typeface="+mn-lt"/>
            </a:endParaRP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r>
              <a:rPr lang="ru-RU" altLang="zh-CN" sz="1000" dirty="0">
                <a:solidFill>
                  <a:srgbClr val="374151"/>
                </a:solidFill>
                <a:cs typeface="+mn-lt"/>
              </a:rPr>
              <a:t>Соответствует стандартам </a:t>
            </a:r>
            <a:r>
              <a:rPr lang="en-US" altLang="zh-CN" sz="1000" dirty="0">
                <a:solidFill>
                  <a:srgbClr val="374151"/>
                </a:solidFill>
                <a:cs typeface="+mn-lt"/>
              </a:rPr>
              <a:t>GMP</a:t>
            </a:r>
            <a:r>
              <a:rPr lang="ru-RU" altLang="zh-CN" sz="1000" dirty="0">
                <a:solidFill>
                  <a:srgbClr val="374151"/>
                </a:solidFill>
                <a:cs typeface="+mn-lt"/>
              </a:rPr>
              <a:t> класса А :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обеспечивает стерилизацию двумя способами, протирание спиртом а так же парами перекиси водорода (</a:t>
            </a:r>
            <a:r>
              <a:rPr lang="en-US" altLang="zh-CN" sz="1000" dirty="0" smtClean="0">
                <a:solidFill>
                  <a:srgbClr val="374151"/>
                </a:solidFill>
                <a:cs typeface="+mn-lt"/>
              </a:rPr>
              <a:t>VHP),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 данный метод отличается высокой эффективностью</a:t>
            </a:r>
            <a:r>
              <a:rPr lang="en-US" altLang="zh-CN" sz="1000" dirty="0" smtClean="0">
                <a:solidFill>
                  <a:srgbClr val="374151"/>
                </a:solidFill>
                <a:cs typeface="+mn-lt"/>
              </a:rPr>
              <a:t>	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 в уничтожении бактерий, грибков, вирусов и спор, обладает высокой проникающей способностью и не оставляет остатков после процедуры стерилизации.  </a:t>
            </a: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Поддерживает разнообразные интерфейсы подключения, а импортируемые данные успешно взаимодействуют с </a:t>
            </a:r>
            <a:r>
              <a:rPr lang="en-US" altLang="zh-CN" sz="1000" dirty="0" smtClean="0">
                <a:solidFill>
                  <a:srgbClr val="374151"/>
                </a:solidFill>
                <a:cs typeface="+mn-lt"/>
              </a:rPr>
              <a:t>MES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и </a:t>
            </a:r>
            <a:r>
              <a:rPr lang="en-US" altLang="zh-CN" sz="1000" dirty="0" smtClean="0">
                <a:solidFill>
                  <a:srgbClr val="374151"/>
                </a:solidFill>
                <a:cs typeface="+mn-lt"/>
              </a:rPr>
              <a:t>SCADA</a:t>
            </a:r>
            <a:endParaRPr lang="ru-RU" altLang="zh-CN" sz="1000" dirty="0">
              <a:solidFill>
                <a:srgbClr val="374151"/>
              </a:solidFill>
              <a:cs typeface="+mn-lt"/>
            </a:endParaRP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Область применения: фармакология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, клеточная биология.</a:t>
            </a: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Варианты использования: </a:t>
            </a:r>
            <a:r>
              <a:rPr lang="ru-RU" altLang="zh-CN" sz="1000" dirty="0">
                <a:solidFill>
                  <a:srgbClr val="374151"/>
                </a:solidFill>
                <a:cs typeface="+mn-lt"/>
              </a:rPr>
              <a:t>П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риготовление вакцин, </a:t>
            </a:r>
            <a:r>
              <a:rPr lang="ru-RU" altLang="zh-CN" sz="1000" dirty="0">
                <a:solidFill>
                  <a:srgbClr val="374151"/>
                </a:solidFill>
                <a:cs typeface="+mn-lt"/>
              </a:rPr>
              <a:t>к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ультивирование клеток,  инокуляция вирусов, и т.д.</a:t>
            </a:r>
            <a:endParaRPr lang="en-US" altLang="zh-CN" sz="1000" b="0" i="0" dirty="0" smtClean="0">
              <a:solidFill>
                <a:srgbClr val="374151"/>
              </a:solidFill>
              <a:effectLst/>
              <a:cs typeface="+mn-lt"/>
            </a:endParaRP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endParaRPr lang="en-US" altLang="zh-CN" sz="1000" b="0" i="0" dirty="0" smtClean="0">
              <a:solidFill>
                <a:srgbClr val="374151"/>
              </a:solidFill>
              <a:effectLst/>
              <a:cs typeface="+mn-lt"/>
            </a:endParaRP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 </a:t>
            </a:r>
            <a:r>
              <a:rPr lang="ru-RU" altLang="zh-CN" sz="1000" dirty="0">
                <a:solidFill>
                  <a:srgbClr val="374151"/>
                </a:solidFill>
                <a:cs typeface="+mn-lt"/>
              </a:rPr>
              <a:t>Р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еализуемые процессы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: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Полностью автоматизирует  процесс  добавления  жидкости, слива, инокуляции вируса, встряхивания и сбора клеток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.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,</a:t>
            </a:r>
            <a:r>
              <a:rPr lang="ru-RU" altLang="zh-CN" sz="1000" dirty="0">
                <a:solidFill>
                  <a:srgbClr val="374151"/>
                </a:solidFill>
                <a:cs typeface="+mn-lt"/>
              </a:rPr>
              <a:t> укупорка флаконов ,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наблюдение.</a:t>
            </a:r>
            <a:endParaRPr lang="en-US" altLang="zh-CN" sz="1000" b="0" i="0" dirty="0" smtClean="0">
              <a:solidFill>
                <a:srgbClr val="374151"/>
              </a:solidFill>
              <a:effectLst/>
              <a:cs typeface="+mn-lt"/>
            </a:endParaRP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endParaRPr lang="en-US" altLang="zh-CN" sz="1000" b="0" i="0" dirty="0" smtClean="0">
              <a:solidFill>
                <a:srgbClr val="374151"/>
              </a:solidFill>
              <a:effectLst/>
              <a:cs typeface="+mn-lt"/>
            </a:endParaRPr>
          </a:p>
          <a:p>
            <a:pPr indent="0" algn="just" fontAlgn="auto">
              <a:lnSpc>
                <a:spcPct val="120000"/>
              </a:lnSpc>
              <a:buClrTx/>
              <a:buSzTx/>
              <a:buNone/>
            </a:pP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Гибкая настройка:  Программное обеспечение адаптирует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настройки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 под нужды процесса , позволяя оператору регулировать параметры.</a:t>
            </a:r>
            <a:endParaRPr lang="zh-CN" altLang="en-US" sz="1000" dirty="0">
              <a:ea typeface="等线 Light" panose="02010600030101010101" charset="-122"/>
              <a:cs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875" y="238125"/>
            <a:ext cx="6334125" cy="3683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GREAT ELITES</a:t>
            </a:r>
          </a:p>
        </p:txBody>
      </p:sp>
      <p:pic>
        <p:nvPicPr>
          <p:cNvPr id="14" name="图片 13" descr="logo竖版-彩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" y="257810"/>
            <a:ext cx="340995" cy="3409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08025" y="848029"/>
            <a:ext cx="5905500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zh-CN" sz="2000" b="1" dirty="0">
                <a:solidFill>
                  <a:schemeClr val="accent1"/>
                </a:solidFill>
                <a:latin typeface="+mj-lt"/>
                <a:cs typeface="+mj-lt"/>
              </a:rPr>
              <a:t>А</a:t>
            </a:r>
            <a:r>
              <a:rPr lang="ru-RU" altLang="zh-CN" sz="2000" b="1" dirty="0" smtClean="0">
                <a:solidFill>
                  <a:schemeClr val="accent1"/>
                </a:solidFill>
                <a:latin typeface="+mj-lt"/>
                <a:cs typeface="+mj-lt"/>
              </a:rPr>
              <a:t>втоматическая станция для культивирования </a:t>
            </a:r>
            <a:r>
              <a:rPr lang="ru-RU" altLang="zh-CN" sz="2000" b="1" smtClean="0">
                <a:solidFill>
                  <a:schemeClr val="accent1"/>
                </a:solidFill>
                <a:latin typeface="+mj-lt"/>
                <a:cs typeface="+mj-lt"/>
              </a:rPr>
              <a:t>клеток во </a:t>
            </a:r>
            <a:r>
              <a:rPr lang="ru-RU" altLang="zh-CN" sz="2000" b="1" dirty="0" smtClean="0">
                <a:solidFill>
                  <a:schemeClr val="accent1"/>
                </a:solidFill>
                <a:latin typeface="+mj-lt"/>
                <a:cs typeface="+mj-lt"/>
              </a:rPr>
              <a:t>флаконах-фабриках малого объёма</a:t>
            </a:r>
            <a:endParaRPr lang="zh-CN" altLang="en-US" sz="2000" b="1" dirty="0">
              <a:solidFill>
                <a:schemeClr val="accent1"/>
              </a:solidFill>
              <a:latin typeface="+mj-lt"/>
              <a:ea typeface="等线" panose="02010600030101010101" charset="-122"/>
              <a:cs typeface="+mj-lt"/>
            </a:endParaRPr>
          </a:p>
        </p:txBody>
      </p:sp>
      <p:pic>
        <p:nvPicPr>
          <p:cNvPr id="17" name="图片 16" descr="Y:\销售文件\03- 产品资料（产品介绍、渲染图、调试视频、现场图频）\02- 设备渲染图\小型全自动无菌细胞培养系统\小型全自动无菌细胞培养系统-全景图1.png小型全自动无菌细胞培养系统-全景图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23590" y="1538909"/>
            <a:ext cx="3975735" cy="275399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690937" y="4640580"/>
            <a:ext cx="2700020" cy="411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ru-RU" altLang="zh-CN" sz="1400" b="1" i="0" dirty="0" smtClean="0">
                <a:solidFill>
                  <a:srgbClr val="0070C0"/>
                </a:solidFill>
                <a:effectLst/>
                <a:cs typeface="+mn-lt"/>
              </a:rPr>
              <a:t>Расходные материалы и совместимое оборудование</a:t>
            </a:r>
            <a:endParaRPr lang="en-US" altLang="zh-CN" sz="1400" b="1" i="0" dirty="0">
              <a:solidFill>
                <a:srgbClr val="0070C0"/>
              </a:solidFill>
              <a:effectLst/>
              <a:cs typeface="+mn-lt"/>
            </a:endParaRPr>
          </a:p>
          <a:p>
            <a:endParaRPr lang="en-US" altLang="zh-CN" sz="1400" b="0" i="0" dirty="0">
              <a:solidFill>
                <a:srgbClr val="374151"/>
              </a:solidFill>
              <a:effectLst/>
              <a:latin typeface="Söhne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endParaRPr lang="zh-CN" altLang="en-US" sz="1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Совместим с большинством представленных на рынке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флаконов-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фабрик  10-ти, 5-ти и 1-слойных  например таких производителей как 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 </a:t>
            </a:r>
            <a:r>
              <a:rPr lang="en-US" altLang="zh-CN" sz="1000" b="0" i="0" dirty="0">
                <a:solidFill>
                  <a:srgbClr val="374151"/>
                </a:solidFill>
                <a:effectLst/>
                <a:cs typeface="+mn-lt"/>
              </a:rPr>
              <a:t>Corning, Nunc, 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Jet  </a:t>
            </a:r>
            <a:r>
              <a:rPr lang="en-US" altLang="zh-CN" sz="1000" dirty="0" err="1" smtClean="0">
                <a:solidFill>
                  <a:srgbClr val="374151"/>
                </a:solidFill>
                <a:cs typeface="+mn-lt"/>
              </a:rPr>
              <a:t>Biofil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 и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 FD-cell </a:t>
            </a:r>
            <a:endParaRPr lang="en-US" altLang="zh-CN" sz="1000" b="0" i="0" dirty="0">
              <a:solidFill>
                <a:srgbClr val="374151"/>
              </a:solidFill>
              <a:effectLst/>
              <a:cs typeface="+mn-lt"/>
            </a:endParaRPr>
          </a:p>
          <a:p>
            <a:pPr indent="0" algn="just" fontAlgn="auto">
              <a:lnSpc>
                <a:spcPct val="120000"/>
              </a:lnSpc>
            </a:pPr>
            <a:endParaRPr lang="en-US" altLang="zh-CN" sz="1000" b="0" i="0" dirty="0">
              <a:solidFill>
                <a:srgbClr val="374151"/>
              </a:solidFill>
              <a:effectLst/>
              <a:cs typeface="+mn-lt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Система микроскопического наблюдения за клеточными фабриками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: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Позволяет в один клик </a:t>
            </a:r>
            <a:r>
              <a:rPr lang="en-US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 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поднимать и переворачивать флаконы, одновременно </a:t>
            </a:r>
            <a:r>
              <a:rPr lang="ru-RU" altLang="zh-CN" sz="1000" dirty="0" smtClean="0">
                <a:solidFill>
                  <a:srgbClr val="374151"/>
                </a:solidFill>
                <a:cs typeface="+mn-lt"/>
              </a:rPr>
              <a:t>наблюдая</a:t>
            </a:r>
            <a:r>
              <a:rPr lang="ru-RU" altLang="zh-CN" sz="1000" b="0" i="0" dirty="0" smtClean="0">
                <a:solidFill>
                  <a:srgbClr val="374151"/>
                </a:solidFill>
                <a:effectLst/>
                <a:cs typeface="+mn-lt"/>
              </a:rPr>
              <a:t> и верхнюю и нижнюю площадку флакона. Возможности системы позволяют просматривать до 3 слоёв флакона  с каждой стороны. Увеличение до 100 раз</a:t>
            </a:r>
          </a:p>
          <a:p>
            <a:pPr indent="0" algn="just" fontAlgn="auto">
              <a:lnSpc>
                <a:spcPct val="120000"/>
              </a:lnSpc>
            </a:pPr>
            <a:endParaRPr lang="en-US" altLang="zh-CN" sz="1000" b="1" dirty="0">
              <a:solidFill>
                <a:srgbClr val="0070C0"/>
              </a:solidFill>
              <a:ea typeface="宋体" panose="02010600030101010101" pitchFamily="2" charset="-122"/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Y:\销售文件\03- 产品资料（产品介绍、渲染图、调试视频、现场图频）\02- 设备渲染图\小型全自动无菌细胞培养系统\小型全自动无菌细胞培养系统-全景图8.png小型全自动无菌细胞培养系统-全景图8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15415" y="5248275"/>
            <a:ext cx="4736465" cy="32804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1129" y="880372"/>
            <a:ext cx="2745616" cy="340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lang="ru-RU" altLang="zh-CN" sz="1600" b="1" dirty="0" smtClean="0">
                <a:solidFill>
                  <a:srgbClr val="0070C0"/>
                </a:solidFill>
                <a:latin typeface="+mj-lt"/>
                <a:ea typeface="等线" panose="02010600030101010101" charset="-122"/>
                <a:cs typeface="+mj-lt"/>
                <a:sym typeface="+mn-ea"/>
              </a:rPr>
              <a:t>Особенности строения</a:t>
            </a:r>
            <a:endParaRPr lang="zh-CN" altLang="en-US" sz="1600" b="1" dirty="0">
              <a:solidFill>
                <a:srgbClr val="0070C0"/>
              </a:solidFill>
              <a:latin typeface="+mj-lt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875" y="238125"/>
            <a:ext cx="6334125" cy="3683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GREAT ELITES</a:t>
            </a:r>
          </a:p>
        </p:txBody>
      </p:sp>
      <p:pic>
        <p:nvPicPr>
          <p:cNvPr id="14" name="图片 13" descr="logo竖版-彩色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140" y="257810"/>
            <a:ext cx="340995" cy="340995"/>
          </a:xfrm>
          <a:prstGeom prst="rect">
            <a:avLst/>
          </a:prstGeom>
        </p:spPr>
      </p:pic>
      <p:sp>
        <p:nvSpPr>
          <p:cNvPr id="2" name="椭圆 1"/>
          <p:cNvSpPr/>
          <p:nvPr>
            <p:custDataLst>
              <p:tags r:id="rId1"/>
            </p:custDataLst>
          </p:nvPr>
        </p:nvSpPr>
        <p:spPr bwMode="auto">
          <a:xfrm>
            <a:off x="686869" y="496356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 bwMode="auto">
          <a:xfrm>
            <a:off x="686869" y="568235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 bwMode="auto">
          <a:xfrm>
            <a:off x="686869" y="640114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 bwMode="auto">
          <a:xfrm>
            <a:off x="686869" y="711993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 bwMode="auto">
          <a:xfrm>
            <a:off x="686869" y="783872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 bwMode="auto">
          <a:xfrm>
            <a:off x="5971159" y="496356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 bwMode="auto">
          <a:xfrm>
            <a:off x="5971159" y="568235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 bwMode="auto">
          <a:xfrm>
            <a:off x="5971159" y="640114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 bwMode="auto">
          <a:xfrm>
            <a:off x="5971159" y="7119938"/>
            <a:ext cx="284303" cy="284303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 bwMode="auto">
          <a:xfrm>
            <a:off x="5866130" y="7838440"/>
            <a:ext cx="500380" cy="28448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</a:p>
        </p:txBody>
      </p:sp>
      <p:cxnSp>
        <p:nvCxnSpPr>
          <p:cNvPr id="21" name="直接箭头连接符 20"/>
          <p:cNvCxnSpPr>
            <a:stCxn id="2" idx="6"/>
          </p:cNvCxnSpPr>
          <p:nvPr>
            <p:custDataLst>
              <p:tags r:id="rId11"/>
            </p:custDataLst>
          </p:nvPr>
        </p:nvCxnSpPr>
        <p:spPr bwMode="auto">
          <a:xfrm>
            <a:off x="971550" y="5106035"/>
            <a:ext cx="2133600" cy="13119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3" name="直接箭头连接符 22"/>
          <p:cNvCxnSpPr>
            <a:stCxn id="6" idx="6"/>
          </p:cNvCxnSpPr>
          <p:nvPr>
            <p:custDataLst>
              <p:tags r:id="rId12"/>
            </p:custDataLst>
          </p:nvPr>
        </p:nvCxnSpPr>
        <p:spPr bwMode="auto">
          <a:xfrm>
            <a:off x="971550" y="5824855"/>
            <a:ext cx="1854835" cy="977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5" name="直接箭头连接符 24"/>
          <p:cNvCxnSpPr>
            <a:stCxn id="3" idx="6"/>
          </p:cNvCxnSpPr>
          <p:nvPr>
            <p:custDataLst>
              <p:tags r:id="rId13"/>
            </p:custDataLst>
          </p:nvPr>
        </p:nvCxnSpPr>
        <p:spPr bwMode="auto">
          <a:xfrm>
            <a:off x="971550" y="6543675"/>
            <a:ext cx="2195195" cy="3505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7" name="直接箭头连接符 26"/>
          <p:cNvCxnSpPr>
            <a:stCxn id="7" idx="6"/>
          </p:cNvCxnSpPr>
          <p:nvPr>
            <p:custDataLst>
              <p:tags r:id="rId14"/>
            </p:custDataLst>
          </p:nvPr>
        </p:nvCxnSpPr>
        <p:spPr bwMode="auto">
          <a:xfrm flipV="1">
            <a:off x="971550" y="7023100"/>
            <a:ext cx="2319020" cy="2393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9" name="直接箭头连接符 28"/>
          <p:cNvCxnSpPr>
            <a:stCxn id="8" idx="6"/>
          </p:cNvCxnSpPr>
          <p:nvPr>
            <p:custDataLst>
              <p:tags r:id="rId15"/>
            </p:custDataLst>
          </p:nvPr>
        </p:nvCxnSpPr>
        <p:spPr bwMode="auto">
          <a:xfrm flipV="1">
            <a:off x="971550" y="6946900"/>
            <a:ext cx="2652395" cy="10337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3" name="直接箭头连接符 32"/>
          <p:cNvCxnSpPr>
            <a:stCxn id="19" idx="1"/>
          </p:cNvCxnSpPr>
          <p:nvPr>
            <p:custDataLst>
              <p:tags r:id="rId16"/>
            </p:custDataLst>
          </p:nvPr>
        </p:nvCxnSpPr>
        <p:spPr bwMode="auto">
          <a:xfrm flipH="1" flipV="1">
            <a:off x="4184015" y="7070725"/>
            <a:ext cx="1755140" cy="809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5" name="直接箭头连接符 34"/>
          <p:cNvCxnSpPr>
            <a:stCxn id="18" idx="2"/>
          </p:cNvCxnSpPr>
          <p:nvPr>
            <p:custDataLst>
              <p:tags r:id="rId17"/>
            </p:custDataLst>
          </p:nvPr>
        </p:nvCxnSpPr>
        <p:spPr bwMode="auto">
          <a:xfrm flipH="1" flipV="1">
            <a:off x="3962400" y="6884670"/>
            <a:ext cx="2008505" cy="3778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3" name="直接箭头连接符 42"/>
          <p:cNvCxnSpPr>
            <a:stCxn id="17" idx="2"/>
          </p:cNvCxnSpPr>
          <p:nvPr>
            <p:custDataLst>
              <p:tags r:id="rId18"/>
            </p:custDataLst>
          </p:nvPr>
        </p:nvCxnSpPr>
        <p:spPr bwMode="auto">
          <a:xfrm flipH="1">
            <a:off x="4643120" y="6543675"/>
            <a:ext cx="1327785" cy="174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6" name="直接箭头连接符 45"/>
          <p:cNvCxnSpPr>
            <a:stCxn id="15" idx="2"/>
          </p:cNvCxnSpPr>
          <p:nvPr>
            <p:custDataLst>
              <p:tags r:id="rId19"/>
            </p:custDataLst>
          </p:nvPr>
        </p:nvCxnSpPr>
        <p:spPr bwMode="auto">
          <a:xfrm flipH="1">
            <a:off x="3985895" y="5106035"/>
            <a:ext cx="1985010" cy="9880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8" name="直接箭头连接符 47"/>
          <p:cNvCxnSpPr/>
          <p:nvPr>
            <p:custDataLst>
              <p:tags r:id="rId20"/>
            </p:custDataLst>
          </p:nvPr>
        </p:nvCxnSpPr>
        <p:spPr bwMode="auto">
          <a:xfrm flipH="1">
            <a:off x="3395345" y="5824220"/>
            <a:ext cx="2575560" cy="546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graphicFrame>
        <p:nvGraphicFramePr>
          <p:cNvPr id="56" name="表格 55"/>
          <p:cNvGraphicFramePr>
            <a:graphicFrameLocks noGrp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952919768"/>
              </p:ext>
            </p:extLst>
          </p:nvPr>
        </p:nvGraphicFramePr>
        <p:xfrm>
          <a:off x="276225" y="1499235"/>
          <a:ext cx="6828790" cy="314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0"/>
                <a:gridCol w="2349500"/>
                <a:gridCol w="556260"/>
                <a:gridCol w="3376930"/>
              </a:tblGrid>
              <a:tr h="580390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zh-CN" sz="1200" b="0" i="0" kern="1200" dirty="0" smtClean="0">
                          <a:solidFill>
                            <a:schemeClr val="tx1"/>
                          </a:solidFill>
                          <a:effectLst/>
                          <a:ea typeface="+mn-ea"/>
                          <a:cs typeface="+mn-lt"/>
                        </a:rPr>
                        <a:t>Станция</a:t>
                      </a:r>
                      <a:r>
                        <a:rPr lang="ru-RU" altLang="zh-CN" sz="1200" b="0" i="0" kern="1200" baseline="0" dirty="0" smtClean="0">
                          <a:solidFill>
                            <a:schemeClr val="tx1"/>
                          </a:solidFill>
                          <a:effectLst/>
                          <a:ea typeface="+mn-ea"/>
                          <a:cs typeface="+mn-lt"/>
                        </a:rPr>
                        <a:t> дозирования жидкости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zh-CN" sz="1200" b="0" i="0" kern="1200" dirty="0" smtClean="0">
                          <a:solidFill>
                            <a:schemeClr val="tx1"/>
                          </a:solidFill>
                          <a:effectLst/>
                          <a:ea typeface="+mn-ea"/>
                          <a:cs typeface="+mn-lt"/>
                        </a:rPr>
                        <a:t>Дисплей для системы</a:t>
                      </a:r>
                      <a:r>
                        <a:rPr lang="ru-RU" altLang="zh-CN" sz="1200" b="0" i="0" kern="1200" baseline="0" dirty="0" smtClean="0">
                          <a:solidFill>
                            <a:schemeClr val="tx1"/>
                          </a:solidFill>
                          <a:effectLst/>
                          <a:ea typeface="+mn-ea"/>
                          <a:cs typeface="+mn-lt"/>
                        </a:rPr>
                        <a:t> микроскопического наблюдения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405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Загрузочный</a:t>
                      </a:r>
                      <a:r>
                        <a:rPr lang="ru-RU" altLang="zh-CN" sz="12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резервуар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Укупорочная</a:t>
                      </a:r>
                      <a:r>
                        <a:rPr lang="ru-RU" altLang="zh-CN" sz="12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машинка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Специализированный</a:t>
                      </a:r>
                      <a:r>
                        <a:rPr lang="ru-RU" altLang="zh-CN" sz="12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манипулятор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Сенсорный</a:t>
                      </a:r>
                      <a:r>
                        <a:rPr lang="ru-RU" altLang="zh-CN" sz="12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 </a:t>
                      </a:r>
                      <a:r>
                        <a:rPr lang="en-US" altLang="zh-CN" sz="12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HMI </a:t>
                      </a:r>
                      <a:r>
                        <a:rPr lang="ru-RU" altLang="zh-CN" sz="12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дисплей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405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Дренаж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Двухуровневая стойка для культивирования 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990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Staubli TX2-90L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Система</a:t>
                      </a:r>
                      <a:r>
                        <a:rPr lang="ru-RU" altLang="zh-CN" sz="12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инвертированной микроскопии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5052557"/>
              </p:ext>
            </p:extLst>
          </p:nvPr>
        </p:nvGraphicFramePr>
        <p:xfrm>
          <a:off x="526415" y="4876165"/>
          <a:ext cx="5831205" cy="436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765"/>
                <a:gridCol w="3012440"/>
              </a:tblGrid>
              <a:tr h="3975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600" b="0" dirty="0" smtClean="0">
                          <a:latin typeface="+mj-lt"/>
                        </a:rPr>
                        <a:t>Технические</a:t>
                      </a:r>
                      <a:r>
                        <a:rPr lang="ru-RU" altLang="zh-CN" sz="1600" b="0" baseline="0" dirty="0" smtClean="0">
                          <a:latin typeface="+mj-lt"/>
                        </a:rPr>
                        <a:t> характеристики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9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  <a:sym typeface="+mn-ea"/>
                        </a:rPr>
                        <a:t>Габариты (</a:t>
                      </a:r>
                      <a:r>
                        <a:rPr lang="ru-RU" altLang="zh-CN" sz="1000" b="0" i="0" kern="1200" dirty="0" err="1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  <a:sym typeface="+mn-ea"/>
                        </a:rPr>
                        <a:t>ДхШхВ</a:t>
                      </a: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  <a:sym typeface="+mn-ea"/>
                        </a:rPr>
                        <a:t>)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  <a:sym typeface="+mn-ea"/>
                      </a:endParaRPr>
                    </a:p>
                  </a:txBody>
                  <a:tcPr anchor="ctr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 smtClean="0">
                          <a:ea typeface="等线" panose="02010600030101010101" charset="-122"/>
                          <a:cs typeface="+mn-lt"/>
                          <a:sym typeface="+mn-ea"/>
                        </a:rPr>
                        <a:t>4000×1400×2800</a:t>
                      </a:r>
                      <a:r>
                        <a:rPr lang="ru-RU" altLang="zh-CN" sz="900" baseline="0" dirty="0" smtClean="0">
                          <a:ea typeface="等线" panose="02010600030101010101" charset="-122"/>
                          <a:cs typeface="+mn-lt"/>
                          <a:sym typeface="+mn-ea"/>
                        </a:rPr>
                        <a:t> мм</a:t>
                      </a:r>
                      <a:endParaRPr lang="zh-CN" altLang="en-US" sz="9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anchor="ctr">
                    <a:lnT>
                      <a:noFill/>
                    </a:lnT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  <a:sym typeface="+mn-ea"/>
                        </a:rPr>
                        <a:t>Масса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900" dirty="0">
                          <a:ea typeface="等线" panose="02010600030101010101" charset="-122"/>
                          <a:cs typeface="+mn-lt"/>
                          <a:sym typeface="+mn-ea"/>
                        </a:rPr>
                        <a:t>3000 </a:t>
                      </a:r>
                      <a:r>
                        <a:rPr lang="ru-RU" altLang="zh-CN" sz="900" dirty="0" smtClean="0">
                          <a:ea typeface="等线" panose="02010600030101010101" charset="-122"/>
                          <a:cs typeface="+mn-lt"/>
                          <a:sym typeface="+mn-ea"/>
                        </a:rPr>
                        <a:t>кг</a:t>
                      </a:r>
                      <a:endParaRPr lang="en-US" altLang="zh-CN" sz="900" dirty="0">
                        <a:solidFill>
                          <a:schemeClr val="tx1"/>
                        </a:solidFill>
                        <a:ea typeface="等线" panose="02010600030101010101" charset="-122"/>
                        <a:cs typeface="+mn-lt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zh-CN" sz="10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Материал</a:t>
                      </a:r>
                      <a:endParaRPr lang="en-US" altLang="zh-CN" sz="10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9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Нержавеющая сталь 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 </a:t>
                      </a:r>
                      <a:r>
                        <a:rPr lang="ru-RU" altLang="zh-CN" sz="9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марки</a:t>
                      </a:r>
                      <a:r>
                        <a:rPr lang="ru-RU" altLang="zh-CN" sz="900" baseline="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 </a:t>
                      </a:r>
                      <a:r>
                        <a:rPr lang="en-US" altLang="zh-CN" sz="900" baseline="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AISI </a:t>
                      </a:r>
                      <a:r>
                        <a:rPr lang="ru-RU" altLang="zh-CN" sz="9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304</a:t>
                      </a:r>
                      <a:endParaRPr lang="en-US" altLang="zh-CN" sz="9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Температура окружающей</a:t>
                      </a:r>
                      <a:r>
                        <a:rPr lang="ru-RU" altLang="zh-CN" sz="10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среды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5-45℃</a:t>
                      </a:r>
                    </a:p>
                  </a:txBody>
                  <a:tcPr marL="98958" marR="98958" marT="49450" marB="49450"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Рекомендуемая влажность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10-80% 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 </a:t>
                      </a:r>
                      <a:r>
                        <a:rPr lang="ru-RU" altLang="zh-CN" sz="9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без конденсата</a:t>
                      </a:r>
                      <a:endParaRPr lang="zh-CN" altLang="en-US" sz="9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Сеть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380V，</a:t>
                      </a:r>
                      <a:r>
                        <a:rPr lang="ru-RU" altLang="zh-CN" sz="9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5</a:t>
                      </a:r>
                      <a:r>
                        <a:rPr lang="ru-RU" altLang="zh-CN" sz="900" baseline="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 контактов</a:t>
                      </a:r>
                      <a:endParaRPr lang="zh-CN" altLang="en-US" sz="9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Мощность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10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 </a:t>
                      </a:r>
                      <a:r>
                        <a:rPr lang="ru-RU" altLang="zh-CN" sz="900" dirty="0" err="1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кВТ</a:t>
                      </a:r>
                      <a:endParaRPr lang="zh-CN" altLang="en-US" sz="9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  <a:sym typeface="+mn-ea"/>
                        </a:rPr>
                        <a:t>Давление</a:t>
                      </a:r>
                      <a:r>
                        <a:rPr lang="ru-RU" altLang="zh-CN" sz="10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  <a:sym typeface="+mn-ea"/>
                        </a:rPr>
                        <a:t> чистого воздуха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0.6-0.8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 </a:t>
                      </a:r>
                      <a:r>
                        <a:rPr lang="ru-RU" altLang="zh-CN" sz="9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Мпа</a:t>
                      </a:r>
                      <a:endParaRPr lang="zh-CN" altLang="en-US" sz="9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Модель</a:t>
                      </a:r>
                      <a:r>
                        <a:rPr lang="ru-RU" altLang="zh-CN" sz="10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робота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900" dirty="0" err="1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Staubli</a:t>
                      </a:r>
                      <a:r>
                        <a:rPr lang="en-US" altLang="zh-CN" sz="90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 </a:t>
                      </a:r>
                      <a:r>
                        <a:rPr lang="zh-CN" altLang="en-US" sz="90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TX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2-90L</a:t>
                      </a:r>
                    </a:p>
                  </a:txBody>
                  <a:tcPr marL="98958" marR="98958" marT="49450" marB="49450"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Скорость вращения насоса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0-600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 </a:t>
                      </a:r>
                      <a:r>
                        <a:rPr lang="ru-RU" altLang="zh-CN" sz="900" dirty="0" smtClean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об/мин</a:t>
                      </a:r>
                      <a:endParaRPr lang="zh-CN" altLang="en-US" sz="900" dirty="0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98958" marR="98958" marT="49450" marB="49450"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ru-RU" altLang="zh-CN" sz="1000" b="0" i="0" kern="120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Операционная</a:t>
                      </a:r>
                      <a:r>
                        <a:rPr lang="ru-RU" altLang="zh-CN" sz="1000" b="0" i="0" kern="1200" baseline="0" dirty="0" smtClean="0">
                          <a:solidFill>
                            <a:schemeClr val="dk1"/>
                          </a:solidFill>
                          <a:effectLst/>
                          <a:ea typeface="+mn-ea"/>
                          <a:cs typeface="+mn-lt"/>
                        </a:rPr>
                        <a:t> система</a:t>
                      </a:r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ea typeface="+mn-ea"/>
                        <a:cs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900" dirty="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Windows</a:t>
                      </a:r>
                    </a:p>
                  </a:txBody>
                  <a:tcPr marL="98958" marR="98958" marT="49450" marB="4945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28623" y="896620"/>
            <a:ext cx="2136775" cy="375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lang="ru-RU" altLang="zh-CN" sz="1400" b="1" dirty="0" smtClean="0">
                <a:solidFill>
                  <a:srgbClr val="0070C0"/>
                </a:solidFill>
                <a:latin typeface="+mj-lt"/>
                <a:ea typeface="等线" panose="02010600030101010101" charset="-122"/>
                <a:cs typeface="+mj-lt"/>
                <a:sym typeface="+mn-ea"/>
              </a:rPr>
              <a:t>Схема конструкции</a:t>
            </a:r>
            <a:endParaRPr lang="zh-CN" altLang="en-US" sz="1400" b="1" dirty="0">
              <a:solidFill>
                <a:srgbClr val="0070C0"/>
              </a:solidFill>
              <a:latin typeface="+mj-lt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875" y="238125"/>
            <a:ext cx="6334125" cy="3683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GREAT ELITES</a:t>
            </a:r>
          </a:p>
        </p:txBody>
      </p:sp>
      <p:pic>
        <p:nvPicPr>
          <p:cNvPr id="14" name="图片 13" descr="logo竖版-彩色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140" y="257810"/>
            <a:ext cx="340995" cy="3409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135" y="1457960"/>
            <a:ext cx="6099175" cy="3418205"/>
          </a:xfrm>
          <a:prstGeom prst="rect">
            <a:avLst/>
          </a:prstGeom>
        </p:spPr>
      </p:pic>
      <p:cxnSp>
        <p:nvCxnSpPr>
          <p:cNvPr id="26" name="直接连接符 25"/>
          <p:cNvCxnSpPr/>
          <p:nvPr>
            <p:custDataLst>
              <p:tags r:id="rId2"/>
            </p:custDataLst>
          </p:nvPr>
        </p:nvCxnSpPr>
        <p:spPr>
          <a:xfrm flipV="1">
            <a:off x="528955" y="5601970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3"/>
            </p:custDataLst>
          </p:nvPr>
        </p:nvCxnSpPr>
        <p:spPr>
          <a:xfrm flipV="1">
            <a:off x="528955" y="5967095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4"/>
            </p:custDataLst>
          </p:nvPr>
        </p:nvCxnSpPr>
        <p:spPr>
          <a:xfrm flipV="1">
            <a:off x="518160" y="6332220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5"/>
            </p:custDataLst>
          </p:nvPr>
        </p:nvCxnSpPr>
        <p:spPr>
          <a:xfrm flipV="1">
            <a:off x="518160" y="6697345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6"/>
            </p:custDataLst>
          </p:nvPr>
        </p:nvCxnSpPr>
        <p:spPr>
          <a:xfrm flipV="1">
            <a:off x="518160" y="7062470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 flipV="1">
            <a:off x="518160" y="7427595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8"/>
            </p:custDataLst>
          </p:nvPr>
        </p:nvCxnSpPr>
        <p:spPr>
          <a:xfrm flipV="1">
            <a:off x="539750" y="7792720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9"/>
            </p:custDataLst>
          </p:nvPr>
        </p:nvCxnSpPr>
        <p:spPr>
          <a:xfrm flipV="1">
            <a:off x="539750" y="8157845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0"/>
            </p:custDataLst>
          </p:nvPr>
        </p:nvCxnSpPr>
        <p:spPr>
          <a:xfrm flipV="1">
            <a:off x="528955" y="8522970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 flipV="1">
            <a:off x="528955" y="8888095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12"/>
            </p:custDataLst>
          </p:nvPr>
        </p:nvCxnSpPr>
        <p:spPr>
          <a:xfrm flipV="1">
            <a:off x="528955" y="9253220"/>
            <a:ext cx="583057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QwM2Q2OGVkZmVmNmM3ZTQ2MjYxNzExY2UwOTU5MzEifQ=="/>
  <p:tag name="commondata" val="eyJoZGlkIjoiOGRjMzJkNmFmYzBhYjgxMmYyYmRlOTdmZWI2ODYyY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37*281"/>
  <p:tag name="TABLE_ENDDRAG_RECT" val="14*118*537*2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0*218"/>
  <p:tag name="TABLE_ENDDRAG_RECT" val="41*290*460*218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280</Words>
  <Application>Microsoft Office PowerPoint</Application>
  <PresentationFormat>Произвольный</PresentationFormat>
  <Paragraphs>77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WPS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XBZN</dc:creator>
  <cp:lastModifiedBy>Крышталь Илья Максимович</cp:lastModifiedBy>
  <cp:revision>156</cp:revision>
  <dcterms:created xsi:type="dcterms:W3CDTF">2023-08-09T12:44:00Z</dcterms:created>
  <dcterms:modified xsi:type="dcterms:W3CDTF">2024-01-25T11:05:08Z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2052-12.1.0.16120</vt:lpwstr>
  </property>
</Properties>
</file>